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2"/>
  </p:notesMasterIdLst>
  <p:sldIdLst>
    <p:sldId id="257" r:id="rId4"/>
    <p:sldId id="258" r:id="rId5"/>
    <p:sldId id="259" r:id="rId6"/>
    <p:sldId id="261" r:id="rId7"/>
    <p:sldId id="264" r:id="rId8"/>
    <p:sldId id="262" r:id="rId9"/>
    <p:sldId id="263" r:id="rId10"/>
    <p:sldId id="266" r:id="rId11"/>
    <p:sldId id="267" r:id="rId12"/>
    <p:sldId id="268" r:id="rId13"/>
    <p:sldId id="270" r:id="rId14"/>
    <p:sldId id="271" r:id="rId15"/>
    <p:sldId id="276" r:id="rId16"/>
    <p:sldId id="278" r:id="rId17"/>
    <p:sldId id="279" r:id="rId18"/>
    <p:sldId id="280" r:id="rId19"/>
    <p:sldId id="284" r:id="rId20"/>
    <p:sldId id="285" r:id="rId21"/>
  </p:sldIdLst>
  <p:sldSz cx="9144000" cy="5143500" type="screen16x9"/>
  <p:notesSz cx="6858000" cy="9144000"/>
  <p:embeddedFontLst>
    <p:embeddedFont>
      <p:font typeface="Dosis" panose="020B0604020202020204" charset="0"/>
      <p:regular r:id="rId23"/>
      <p:bold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Roboto Black" panose="020B0604020202020204" charset="0"/>
      <p:bold r:id="rId29"/>
      <p:boldItalic r:id="rId30"/>
    </p:embeddedFont>
    <p:embeddedFont>
      <p:font typeface="Roboto Thin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8" d="100"/>
          <a:sy n="128" d="100"/>
        </p:scale>
        <p:origin x="63" y="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767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008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67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19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74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32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244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84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493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26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7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83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154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74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First- and Last-Touch Attribution</a:t>
            </a:r>
          </a:p>
          <a:p>
            <a:pPr lvl="0">
              <a:buClr>
                <a:srgbClr val="295269"/>
              </a:buClr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with CoolTShirts.com</a:t>
            </a:r>
          </a:p>
          <a:p>
            <a:pPr lvl="0">
              <a:buClr>
                <a:srgbClr val="295269"/>
              </a:buClr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Vince DiSilvio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6/7/2019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66778" y="25118"/>
            <a:ext cx="8770960" cy="6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742259"/>
            <a:ext cx="3870900" cy="431777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COUNT(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66778" y="742260"/>
            <a:ext cx="4920900" cy="125075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last touch is the time of the final interaction with the website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COUNT(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 column shows the amount of last touches attributed to each campaign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weekly-newsletter campaign was responsible for the most last touches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223477192"/>
              </p:ext>
            </p:extLst>
          </p:nvPr>
        </p:nvGraphicFramePr>
        <p:xfrm>
          <a:off x="163047" y="2023846"/>
          <a:ext cx="4853090" cy="309948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73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209">
                  <a:extLst>
                    <a:ext uri="{9D8B030D-6E8A-4147-A177-3AD203B41FA5}">
                      <a16:colId xmlns:a16="http://schemas.microsoft.com/office/drawing/2014/main" val="1392226460"/>
                    </a:ext>
                  </a:extLst>
                </a:gridCol>
                <a:gridCol w="876198">
                  <a:extLst>
                    <a:ext uri="{9D8B030D-6E8A-4147-A177-3AD203B41FA5}">
                      <a16:colId xmlns:a16="http://schemas.microsoft.com/office/drawing/2014/main" val="1050569888"/>
                    </a:ext>
                  </a:extLst>
                </a:gridCol>
                <a:gridCol w="1070222">
                  <a:extLst>
                    <a:ext uri="{9D8B030D-6E8A-4147-A177-3AD203B41FA5}">
                      <a16:colId xmlns:a16="http://schemas.microsoft.com/office/drawing/2014/main" val="3114980007"/>
                    </a:ext>
                  </a:extLst>
                </a:gridCol>
                <a:gridCol w="960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last_touch_at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COUNT(</a:t>
                      </a:r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99933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2018-01-26 06:18:39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447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487438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99928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2018-01-24 05:26:09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443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557479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99990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2018-01-16 11:35:09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245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203692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99589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2018-01-15 04:55:43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232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043587"/>
                  </a:ext>
                </a:extLst>
              </a:tr>
              <a:tr h="35261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2018-01-04 05:59:47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92732"/>
                  </a:ext>
                </a:extLst>
              </a:tr>
              <a:tr h="399911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2018-01-02 07:40:34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63340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98840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2018-01-10 04:58:48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928095"/>
                  </a:ext>
                </a:extLst>
              </a:tr>
              <a:tr h="31571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2018-01-18 21:36:32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269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918425" y="-31729"/>
            <a:ext cx="5671089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656875"/>
            <a:ext cx="3870900" cy="42908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'4 - purchase';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48117" y="656874"/>
            <a:ext cx="4920900" cy="219829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Users that make it to the “purchase” page have made a payment and have completed their transaction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361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distinct visitors made it all the way through the user journey, completing a purchase.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622337465"/>
              </p:ext>
            </p:extLst>
          </p:nvPr>
        </p:nvGraphicFramePr>
        <p:xfrm>
          <a:off x="392050" y="3079363"/>
          <a:ext cx="4433034" cy="171284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433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12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COUNT(DISTINCT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56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3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61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23935" y="-31729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on the purchase page is each campaign responsible for?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656875"/>
            <a:ext cx="3870900" cy="42908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    COUNT(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48117" y="656875"/>
            <a:ext cx="4920900" cy="97411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breaks down the 361 visitors that made a purchase into which campaign they were sent from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Weekly-newsletter and retargeting-ad are responsible for the most last touch purchases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243079671"/>
              </p:ext>
            </p:extLst>
          </p:nvPr>
        </p:nvGraphicFramePr>
        <p:xfrm>
          <a:off x="94000" y="1754414"/>
          <a:ext cx="5019175" cy="314315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2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829">
                  <a:extLst>
                    <a:ext uri="{9D8B030D-6E8A-4147-A177-3AD203B41FA5}">
                      <a16:colId xmlns:a16="http://schemas.microsoft.com/office/drawing/2014/main" val="1990745162"/>
                    </a:ext>
                  </a:extLst>
                </a:gridCol>
                <a:gridCol w="928829">
                  <a:extLst>
                    <a:ext uri="{9D8B030D-6E8A-4147-A177-3AD203B41FA5}">
                      <a16:colId xmlns:a16="http://schemas.microsoft.com/office/drawing/2014/main" val="3729919376"/>
                    </a:ext>
                  </a:extLst>
                </a:gridCol>
                <a:gridCol w="928829">
                  <a:extLst>
                    <a:ext uri="{9D8B030D-6E8A-4147-A177-3AD203B41FA5}">
                      <a16:colId xmlns:a16="http://schemas.microsoft.com/office/drawing/2014/main" val="1519175249"/>
                    </a:ext>
                  </a:extLst>
                </a:gridCol>
                <a:gridCol w="1303859">
                  <a:extLst>
                    <a:ext uri="{9D8B030D-6E8A-4147-A177-3AD203B41FA5}">
                      <a16:colId xmlns:a16="http://schemas.microsoft.com/office/drawing/2014/main" val="879235374"/>
                    </a:ext>
                  </a:extLst>
                </a:gridCol>
              </a:tblGrid>
              <a:tr h="28128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last_touch_at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COUNT(</a:t>
                      </a:r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9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99933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2018-01-26 06:18:39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594127"/>
                  </a:ext>
                </a:extLst>
              </a:tr>
              <a:tr h="31579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99897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2018-01-06 09:41:19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269834"/>
                  </a:ext>
                </a:extLst>
              </a:tr>
              <a:tr h="31579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99285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2018-01-24 09:00:58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944353"/>
                  </a:ext>
                </a:extLst>
              </a:tr>
              <a:tr h="31579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94567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2018-01-19 16:37:58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912880"/>
                  </a:ext>
                </a:extLst>
              </a:tr>
              <a:tr h="37858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92172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2018-01-16 15:15:29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36166"/>
                  </a:ext>
                </a:extLst>
              </a:tr>
              <a:tr h="34968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98651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2018-01-15 04:17:36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62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83547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2018-01-10 18:20:21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79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95650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2018-01-18 00:25:00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95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23935" y="-31729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656875"/>
            <a:ext cx="3870900" cy="42908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GROUP BY user_id)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SELECT lt.user_id,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lt.last_touch_at,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pv.utm_campaign,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COUNT(utm_campaign)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FROM last_touch lt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GROUP BY utm_campaign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8117" y="656875"/>
            <a:ext cx="4920900" cy="97411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looking at the data for first touches, we can see that the majority of users made their way to CoolTShirts.com from 3 campaigns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931432581"/>
              </p:ext>
            </p:extLst>
          </p:nvPr>
        </p:nvGraphicFramePr>
        <p:xfrm>
          <a:off x="208734" y="1847461"/>
          <a:ext cx="4799666" cy="263916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709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529">
                  <a:extLst>
                    <a:ext uri="{9D8B030D-6E8A-4147-A177-3AD203B41FA5}">
                      <a16:colId xmlns:a16="http://schemas.microsoft.com/office/drawing/2014/main" val="1990745162"/>
                    </a:ext>
                  </a:extLst>
                </a:gridCol>
                <a:gridCol w="906129">
                  <a:extLst>
                    <a:ext uri="{9D8B030D-6E8A-4147-A177-3AD203B41FA5}">
                      <a16:colId xmlns:a16="http://schemas.microsoft.com/office/drawing/2014/main" val="3729919376"/>
                    </a:ext>
                  </a:extLst>
                </a:gridCol>
                <a:gridCol w="1034638">
                  <a:extLst>
                    <a:ext uri="{9D8B030D-6E8A-4147-A177-3AD203B41FA5}">
                      <a16:colId xmlns:a16="http://schemas.microsoft.com/office/drawing/2014/main" val="1519175249"/>
                    </a:ext>
                  </a:extLst>
                </a:gridCol>
                <a:gridCol w="1198050">
                  <a:extLst>
                    <a:ext uri="{9D8B030D-6E8A-4147-A177-3AD203B41FA5}">
                      <a16:colId xmlns:a16="http://schemas.microsoft.com/office/drawing/2014/main" val="879235374"/>
                    </a:ext>
                  </a:extLst>
                </a:gridCol>
              </a:tblGrid>
              <a:tr h="5533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first_touch_at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COUNT(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20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99990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2018-01-13 23:30:09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594127"/>
                  </a:ext>
                </a:extLst>
              </a:tr>
              <a:tr h="76620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99933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2018-01-25 00:04:39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269834"/>
                  </a:ext>
                </a:extLst>
              </a:tr>
              <a:tr h="553373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99765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2018-01-04 05:59:46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94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354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23935" y="-31729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656875"/>
            <a:ext cx="3870900" cy="42908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‘1 – landing_page’;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‘2 –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shopping_cart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’;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'3 - checkout’;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‘4 - purchase';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8117" y="656875"/>
            <a:ext cx="4920900" cy="125403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Most user journeys seem to end at step 3 – checkout</a:t>
            </a:r>
          </a:p>
          <a:p>
            <a:pPr marL="171450" lvl="7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72% of users make it to checkout while only 18% make it to purchase</a:t>
            </a:r>
          </a:p>
          <a:p>
            <a:pPr marL="171450" lvl="7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Something is discouraging users from making a purchase once they make it to checkout – perhaps shipping cost or inefficient interface? 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543923674"/>
              </p:ext>
            </p:extLst>
          </p:nvPr>
        </p:nvGraphicFramePr>
        <p:xfrm>
          <a:off x="277780" y="2385161"/>
          <a:ext cx="4661574" cy="269815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43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345">
                  <a:extLst>
                    <a:ext uri="{9D8B030D-6E8A-4147-A177-3AD203B41FA5}">
                      <a16:colId xmlns:a16="http://schemas.microsoft.com/office/drawing/2014/main" val="1990745162"/>
                    </a:ext>
                  </a:extLst>
                </a:gridCol>
                <a:gridCol w="1022340">
                  <a:extLst>
                    <a:ext uri="{9D8B030D-6E8A-4147-A177-3AD203B41FA5}">
                      <a16:colId xmlns:a16="http://schemas.microsoft.com/office/drawing/2014/main" val="3729919376"/>
                    </a:ext>
                  </a:extLst>
                </a:gridCol>
                <a:gridCol w="962919">
                  <a:extLst>
                    <a:ext uri="{9D8B030D-6E8A-4147-A177-3AD203B41FA5}">
                      <a16:colId xmlns:a16="http://schemas.microsoft.com/office/drawing/2014/main" val="1519175249"/>
                    </a:ext>
                  </a:extLst>
                </a:gridCol>
              </a:tblGrid>
              <a:tr h="8666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page_name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COUNT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(DISTINCT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Difference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% of Total Users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6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 – landing_page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1979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100%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117961"/>
                  </a:ext>
                </a:extLst>
              </a:tr>
              <a:tr h="5416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2 – 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</a:rPr>
                        <a:t>shopping_cart</a:t>
                      </a:r>
                      <a:endParaRPr lang="en-US" sz="12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1881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-98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95%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656006"/>
                  </a:ext>
                </a:extLst>
              </a:tr>
              <a:tr h="374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1431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-450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72%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594127"/>
                  </a:ext>
                </a:extLst>
              </a:tr>
              <a:tr h="374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-1070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18%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26983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7538CE8-F211-42BE-A166-B39DCEE28811}"/>
              </a:ext>
            </a:extLst>
          </p:cNvPr>
          <p:cNvSpPr/>
          <p:nvPr/>
        </p:nvSpPr>
        <p:spPr>
          <a:xfrm>
            <a:off x="367354" y="1985243"/>
            <a:ext cx="4572000" cy="3657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b="1" i="1" dirty="0">
                <a:latin typeface="Roboto"/>
                <a:ea typeface="Roboto"/>
                <a:cs typeface="Roboto"/>
                <a:sym typeface="Roboto"/>
              </a:rPr>
              <a:t>The following table combines the 4 query results listed to the right with additional calculations made outside of SQL</a:t>
            </a:r>
          </a:p>
        </p:txBody>
      </p:sp>
    </p:spTree>
    <p:extLst>
      <p:ext uri="{BB962C8B-B14F-4D97-AF65-F5344CB8AC3E}">
        <p14:creationId xmlns:p14="http://schemas.microsoft.com/office/powerpoint/2010/main" val="1247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Optimize the Campaign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096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9148" y="-115545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 can re-invest in 5 campaigns. Which should they pick and why?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8116" y="656874"/>
            <a:ext cx="8816735" cy="401962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  <a:buClr>
                <a:srgbClr val="595959"/>
              </a:buClr>
              <a:buSzPts val="1800"/>
              <a:buFont typeface="+mj-lt"/>
              <a:buAutoNum type="arabicParenR"/>
            </a:pPr>
            <a:r>
              <a:rPr lang="en-US" sz="2000" b="1" dirty="0">
                <a:solidFill>
                  <a:srgbClr val="595959"/>
                </a:solidFill>
              </a:rPr>
              <a:t>weekly-newsletter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Contributed to most last touches on the purchase page (115) as well as most total last touches (447)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Consistent point of contact with customers should always be looking to improve</a:t>
            </a:r>
          </a:p>
          <a:p>
            <a:pPr marL="457200" lvl="0" indent="-342900">
              <a:lnSpc>
                <a:spcPct val="115000"/>
              </a:lnSpc>
              <a:buClr>
                <a:srgbClr val="595959"/>
              </a:buClr>
              <a:buSzPts val="1800"/>
              <a:buFont typeface="+mj-lt"/>
              <a:buAutoNum type="arabicParenR"/>
            </a:pPr>
            <a:r>
              <a:rPr lang="en-US" sz="2000" b="1" dirty="0" err="1">
                <a:solidFill>
                  <a:srgbClr val="595959"/>
                </a:solidFill>
              </a:rPr>
              <a:t>retargetting</a:t>
            </a:r>
            <a:r>
              <a:rPr lang="en-US" sz="2000" b="1" dirty="0">
                <a:solidFill>
                  <a:srgbClr val="595959"/>
                </a:solidFill>
              </a:rPr>
              <a:t>-ad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Contributed to a close 2</a:t>
            </a:r>
            <a:r>
              <a:rPr lang="en-US" sz="1600" baseline="30000" dirty="0">
                <a:solidFill>
                  <a:srgbClr val="595959"/>
                </a:solidFill>
              </a:rPr>
              <a:t>nd</a:t>
            </a:r>
            <a:r>
              <a:rPr lang="en-US" sz="1600" dirty="0">
                <a:solidFill>
                  <a:srgbClr val="595959"/>
                </a:solidFill>
              </a:rPr>
              <a:t> most last touches on the purchase page (113)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This and weekly-newsletter have both shown ability to lead people through the entire user journey 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6881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9148" y="-115545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 can re-invest in 5 campaigns. Which should they pick and why?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8116" y="656874"/>
            <a:ext cx="8816735" cy="419504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15000"/>
              </a:lnSpc>
              <a:buClr>
                <a:srgbClr val="595959"/>
              </a:buClr>
              <a:buSzPts val="1800"/>
            </a:pPr>
            <a:r>
              <a:rPr lang="en-US" sz="1800" b="1" dirty="0">
                <a:solidFill>
                  <a:srgbClr val="595959"/>
                </a:solidFill>
              </a:rPr>
              <a:t>3) interview-with-cool-</a:t>
            </a:r>
            <a:r>
              <a:rPr lang="en-US" sz="1800" b="1" dirty="0" err="1">
                <a:solidFill>
                  <a:srgbClr val="595959"/>
                </a:solidFill>
              </a:rPr>
              <a:t>tshirts</a:t>
            </a:r>
            <a:r>
              <a:rPr lang="en-US" sz="1800" b="1" dirty="0">
                <a:solidFill>
                  <a:srgbClr val="595959"/>
                </a:solidFill>
              </a:rPr>
              <a:t>-founder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Responsible for most first touches (622)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While this campaign didn’t lead customer’s to a purchase very often, a re-investment into this campaign that tweaks it in a way that sells the product more could be beneficial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Obviously an interesting campaign that gets people engaged in CoolTShirts</a:t>
            </a:r>
          </a:p>
          <a:p>
            <a:pPr marL="114300" lvl="0">
              <a:lnSpc>
                <a:spcPct val="115000"/>
              </a:lnSpc>
              <a:buClr>
                <a:srgbClr val="595959"/>
              </a:buClr>
              <a:buSzPts val="1800"/>
            </a:pPr>
            <a:r>
              <a:rPr lang="en-US" sz="1800" b="1" dirty="0">
                <a:solidFill>
                  <a:srgbClr val="595959"/>
                </a:solidFill>
              </a:rPr>
              <a:t>4) getting-to-know-cool-</a:t>
            </a:r>
            <a:r>
              <a:rPr lang="en-US" sz="1800" b="1" dirty="0" err="1">
                <a:solidFill>
                  <a:srgbClr val="595959"/>
                </a:solidFill>
              </a:rPr>
              <a:t>tshirts</a:t>
            </a:r>
            <a:endParaRPr lang="en-US" sz="1800" b="1" dirty="0">
              <a:solidFill>
                <a:srgbClr val="595959"/>
              </a:solidFill>
            </a:endParaRP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Similar to interview-with-cool-</a:t>
            </a:r>
            <a:r>
              <a:rPr lang="en-US" sz="1600" dirty="0" err="1">
                <a:solidFill>
                  <a:srgbClr val="595959"/>
                </a:solidFill>
              </a:rPr>
              <a:t>tshirts</a:t>
            </a:r>
            <a:r>
              <a:rPr lang="en-US" sz="1600" dirty="0">
                <a:solidFill>
                  <a:srgbClr val="595959"/>
                </a:solidFill>
              </a:rPr>
              <a:t>-founder, responsible for 612 first touches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A campaign that catches people’s attention and leads them to a purchase is best, and this already does one of those things</a:t>
            </a:r>
          </a:p>
          <a:p>
            <a:pPr marL="596900" lvl="1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</a:pPr>
            <a:endParaRPr lang="en-US" sz="1600" dirty="0">
              <a:solidFill>
                <a:srgbClr val="595959"/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52365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9148" y="-115545"/>
            <a:ext cx="8785704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 can re-invest in 5 campaigns. Which should they pick and why?</a:t>
            </a:r>
            <a:endParaRPr sz="18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8116" y="656874"/>
            <a:ext cx="4610495" cy="266855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15000"/>
              </a:lnSpc>
              <a:buClr>
                <a:srgbClr val="595959"/>
              </a:buClr>
              <a:buSzPts val="1800"/>
            </a:pPr>
            <a:r>
              <a:rPr lang="en-US" sz="1800" b="1" dirty="0">
                <a:solidFill>
                  <a:srgbClr val="595959"/>
                </a:solidFill>
              </a:rPr>
              <a:t>5) ten-crazy-cool-</a:t>
            </a:r>
            <a:r>
              <a:rPr lang="en-US" sz="1800" b="1" dirty="0" err="1">
                <a:solidFill>
                  <a:srgbClr val="595959"/>
                </a:solidFill>
              </a:rPr>
              <a:t>tshirts</a:t>
            </a:r>
            <a:r>
              <a:rPr lang="en-US" sz="1800" b="1" dirty="0">
                <a:solidFill>
                  <a:srgbClr val="595959"/>
                </a:solidFill>
              </a:rPr>
              <a:t>-facts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95959"/>
                </a:solidFill>
              </a:rPr>
              <a:t>Responsible for third most first touches (top three make up majority)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95959"/>
                </a:solidFill>
              </a:rPr>
              <a:t>Improving on table below would be highly effective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95959"/>
                </a:solidFill>
              </a:rPr>
              <a:t>Sourced through </a:t>
            </a:r>
            <a:r>
              <a:rPr lang="en-US" sz="1000" dirty="0" err="1">
                <a:solidFill>
                  <a:srgbClr val="595959"/>
                </a:solidFill>
              </a:rPr>
              <a:t>buzzfeed</a:t>
            </a:r>
            <a:r>
              <a:rPr lang="en-US" sz="1000" dirty="0">
                <a:solidFill>
                  <a:srgbClr val="595959"/>
                </a:solidFill>
              </a:rPr>
              <a:t>, a campaign like this can increase brand awareness unlike many others can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95959"/>
                </a:solidFill>
              </a:rPr>
              <a:t>Re working campaigns like this with more care can help users want to make it all the way through the user journey</a:t>
            </a:r>
          </a:p>
          <a:p>
            <a:pPr marL="114300" lvl="0">
              <a:lnSpc>
                <a:spcPct val="115000"/>
              </a:lnSpc>
              <a:buClr>
                <a:srgbClr val="595959"/>
              </a:buClr>
              <a:buSzPts val="1800"/>
            </a:pPr>
            <a:endParaRPr lang="en-US" sz="1600" dirty="0">
              <a:solidFill>
                <a:srgbClr val="595959"/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808B3AFA-BCDB-435D-8FD6-0F33F3672BD8}"/>
              </a:ext>
            </a:extLst>
          </p:cNvPr>
          <p:cNvSpPr txBox="1"/>
          <p:nvPr/>
        </p:nvSpPr>
        <p:spPr>
          <a:xfrm>
            <a:off x="4934029" y="604623"/>
            <a:ext cx="3870900" cy="445104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'1 – landing_page'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'ten-crazy-cool-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tshirts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-facts';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'2 – shopping_cart’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'ten-crazy-cool-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tshirts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-facts';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'3 - checkout'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'ten-crazy-cool-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tshirts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-facts';</a:t>
            </a:r>
          </a:p>
          <a:p>
            <a:pPr lvl="0"/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= 'ten-crazy-cool-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tshirts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-facts';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2FDCBA-10F2-4F1B-94A5-61C01F877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23864"/>
              </p:ext>
            </p:extLst>
          </p:nvPr>
        </p:nvGraphicFramePr>
        <p:xfrm>
          <a:off x="179148" y="3379265"/>
          <a:ext cx="4579463" cy="16764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470789">
                  <a:extLst>
                    <a:ext uri="{9D8B030D-6E8A-4147-A177-3AD203B41FA5}">
                      <a16:colId xmlns:a16="http://schemas.microsoft.com/office/drawing/2014/main" val="3191453277"/>
                    </a:ext>
                  </a:extLst>
                </a:gridCol>
                <a:gridCol w="2108674">
                  <a:extLst>
                    <a:ext uri="{9D8B030D-6E8A-4147-A177-3AD203B41FA5}">
                      <a16:colId xmlns:a16="http://schemas.microsoft.com/office/drawing/2014/main" val="349439185"/>
                    </a:ext>
                  </a:extLst>
                </a:gridCol>
              </a:tblGrid>
              <a:tr h="4480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page_name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 (DISTINCT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user_id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99036"/>
                  </a:ext>
                </a:extLst>
              </a:tr>
              <a:tr h="280007">
                <a:tc>
                  <a:txBody>
                    <a:bodyPr/>
                    <a:lstStyle/>
                    <a:p>
                      <a:r>
                        <a:rPr lang="en-US"/>
                        <a:t>1 – landing_page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311408"/>
                  </a:ext>
                </a:extLst>
              </a:tr>
              <a:tr h="280007">
                <a:tc>
                  <a:txBody>
                    <a:bodyPr/>
                    <a:lstStyle/>
                    <a:p>
                      <a:r>
                        <a:rPr lang="en-US"/>
                        <a:t>2 – shopping_cart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566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070251"/>
                  </a:ext>
                </a:extLst>
              </a:tr>
              <a:tr h="243539">
                <a:tc>
                  <a:txBody>
                    <a:bodyPr/>
                    <a:lstStyle/>
                    <a:p>
                      <a:r>
                        <a:rPr lang="en-US"/>
                        <a:t>3 – checkout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357349"/>
                  </a:ext>
                </a:extLst>
              </a:tr>
              <a:tr h="243539">
                <a:tc>
                  <a:txBody>
                    <a:bodyPr/>
                    <a:lstStyle/>
                    <a:p>
                      <a:r>
                        <a:rPr lang="en-US"/>
                        <a:t>4 - purchase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060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12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ting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familiar with CoolTShirts.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</a:t>
            </a: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ing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Getting Familiar with CoolTShirts.com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254996" y="52251"/>
            <a:ext cx="6634008" cy="64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campaigns does CoolTShirts use?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832291"/>
            <a:ext cx="3870900" cy="4115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832291"/>
            <a:ext cx="4920900" cy="411543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CoolTShirts has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8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different campaigns.  These are all different kinds of ad campaigns, email blasts, etc. that are used across various sources.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getting-to-know-cool-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weekly-newsletter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ten-crazy-cool-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-facts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-campaign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-ad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interview-with-cool-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-founder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paid-search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cool-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-search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356728" y="63447"/>
            <a:ext cx="6104029" cy="6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sources does CoolTShirts use?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787505"/>
            <a:ext cx="3870900" cy="41602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66778" y="787504"/>
            <a:ext cx="4920900" cy="41602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CoolTShirts has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different sources.  These are the websites and other ways that the campaigns are distributed.  It is shows us where the traffic on CoolTShirts.com is sent from.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New York Times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Email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Buzzfeed	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Facebook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Medium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Google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2517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453767" y="83471"/>
            <a:ext cx="5918346" cy="6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are campaigns and sources related?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742259"/>
            <a:ext cx="3870900" cy="431777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SELECT DISTINCT utm_campaign, utm_source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6778" y="742259"/>
            <a:ext cx="4920900" cy="140751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utm_campaign is the column name that identifies the specific ad campaign/email blast done by CoolTshirts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utm_source is the column name that shows where these campaigns were utilized and the site that users came from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Some campaigns were used on the same source, the relationships between sources and campaigns are shown below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160190621"/>
              </p:ext>
            </p:extLst>
          </p:nvPr>
        </p:nvGraphicFramePr>
        <p:xfrm>
          <a:off x="166778" y="2189341"/>
          <a:ext cx="4920900" cy="287068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286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2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solidFill>
                            <a:srgbClr val="FFFFFF"/>
                          </a:solidFill>
                        </a:rPr>
                        <a:t>utm_source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7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11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sz="11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92732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63340"/>
                  </a:ext>
                </a:extLst>
              </a:tr>
              <a:tr h="38887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  <a:endParaRPr lang="en-US" sz="11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928095"/>
                  </a:ext>
                </a:extLst>
              </a:tr>
              <a:tr h="31724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269814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  <a:endParaRPr lang="en-US" sz="11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194522"/>
                  </a:ext>
                </a:extLst>
              </a:tr>
              <a:tr h="3888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1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065855" y="0"/>
            <a:ext cx="5167236" cy="62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pages are on their website?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656875"/>
            <a:ext cx="3870900" cy="42908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48117" y="656875"/>
            <a:ext cx="4920900" cy="124926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There are 4 distinct pages on the CoolTShirts website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These pages represent the different stops customers make on their way from the page they start on to a completed purchase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from these pages tell us how far customers got into the buying process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218215619"/>
              </p:ext>
            </p:extLst>
          </p:nvPr>
        </p:nvGraphicFramePr>
        <p:xfrm>
          <a:off x="441278" y="2038066"/>
          <a:ext cx="4312692" cy="273963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312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</a:rPr>
                        <a:t>age_name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3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25252"/>
                          </a:solidFill>
                          <a:effectLst/>
                        </a:rPr>
                        <a:t>1 - </a:t>
                      </a:r>
                      <a:r>
                        <a:rPr lang="en-US" sz="1800" dirty="0" err="1">
                          <a:solidFill>
                            <a:srgbClr val="525252"/>
                          </a:solidFill>
                          <a:effectLst/>
                        </a:rPr>
                        <a:t>landing_page</a:t>
                      </a:r>
                      <a:endParaRPr lang="en-US" sz="1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36166"/>
                  </a:ext>
                </a:extLst>
              </a:tr>
              <a:tr h="6683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25252"/>
                          </a:solidFill>
                          <a:effectLst/>
                        </a:rPr>
                        <a:t>2 - </a:t>
                      </a:r>
                      <a:r>
                        <a:rPr lang="en-US" sz="1800" dirty="0" err="1">
                          <a:solidFill>
                            <a:srgbClr val="525252"/>
                          </a:solidFill>
                          <a:effectLst/>
                        </a:rPr>
                        <a:t>shopping_cart</a:t>
                      </a:r>
                      <a:endParaRPr lang="en-US" sz="1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6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6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9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What is the User Journey?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371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66778" y="25118"/>
            <a:ext cx="8770960" cy="6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742259"/>
            <a:ext cx="3870900" cy="431777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WITH first_touch AS (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MIN(timestamp) as first_touch_at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GROUP BY user_id)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SELECT ft.user_id,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ft.first_touch_at,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pv.utm_campaign,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    COUNT(utm_campaign)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FROM first_touch ft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ON ft.user_id = pv.user_id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    AND ft.first_touch_at = pv.timestamp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GROUP BY utm_campaign</a:t>
            </a:r>
          </a:p>
          <a:p>
            <a:pPr lvl="0"/>
            <a:r>
              <a:rPr lang="en-US" sz="900" b="1"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  <a:endParaRPr lang="en-US" sz="9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6778" y="742259"/>
            <a:ext cx="4920900" cy="10492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first touch is the initial interaction a customer has with the website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COUNT(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 column shows the amount of first touches attributed to each campaign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Not all 8 campaigns were responsible for a first touch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987669253"/>
              </p:ext>
            </p:extLst>
          </p:nvPr>
        </p:nvGraphicFramePr>
        <p:xfrm>
          <a:off x="170956" y="1855909"/>
          <a:ext cx="4916722" cy="320411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85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970">
                  <a:extLst>
                    <a:ext uri="{9D8B030D-6E8A-4147-A177-3AD203B41FA5}">
                      <a16:colId xmlns:a16="http://schemas.microsoft.com/office/drawing/2014/main" val="1392226460"/>
                    </a:ext>
                  </a:extLst>
                </a:gridCol>
                <a:gridCol w="887687">
                  <a:extLst>
                    <a:ext uri="{9D8B030D-6E8A-4147-A177-3AD203B41FA5}">
                      <a16:colId xmlns:a16="http://schemas.microsoft.com/office/drawing/2014/main" val="1050569888"/>
                    </a:ext>
                  </a:extLst>
                </a:gridCol>
                <a:gridCol w="1084253">
                  <a:extLst>
                    <a:ext uri="{9D8B030D-6E8A-4147-A177-3AD203B41FA5}">
                      <a16:colId xmlns:a16="http://schemas.microsoft.com/office/drawing/2014/main" val="3114980007"/>
                    </a:ext>
                  </a:extLst>
                </a:gridCol>
                <a:gridCol w="972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11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first_touch_at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COUNT(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62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2018-01-13 23:30:09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92732"/>
                  </a:ext>
                </a:extLst>
              </a:tr>
              <a:tr h="63440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2018-01-25 00:04:39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10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63340"/>
                  </a:ext>
                </a:extLst>
              </a:tr>
              <a:tr h="63440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2018-01-04 05:59:46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928095"/>
                  </a:ext>
                </a:extLst>
              </a:tr>
              <a:tr h="46658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99684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2018-01-13 13:20:49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10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269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60500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24489</TotalTime>
  <Words>1917</Words>
  <Application>Microsoft Office PowerPoint</Application>
  <PresentationFormat>On-screen Show (16:9)</PresentationFormat>
  <Paragraphs>397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Roboto Black</vt:lpstr>
      <vt:lpstr>Roboto</vt:lpstr>
      <vt:lpstr>Courier New</vt:lpstr>
      <vt:lpstr>Arial</vt:lpstr>
      <vt:lpstr>Roboto Thin</vt:lpstr>
      <vt:lpstr>Dosis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 DiSilvio</dc:creator>
  <cp:lastModifiedBy>Vince DiSilvio</cp:lastModifiedBy>
  <cp:revision>41</cp:revision>
  <dcterms:modified xsi:type="dcterms:W3CDTF">2019-06-07T16:55:33Z</dcterms:modified>
</cp:coreProperties>
</file>